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12192000" cy="6858000"/>
  <p:embeddedFontLst>
    <p:embeddedFont>
      <p:font typeface="Aharoni" panose="02010803020104030203" pitchFamily="2" charset="-79"/>
      <p:bold r:id="rId16"/>
    </p:embeddedFont>
    <p:embeddedFont>
      <p:font typeface="Algerian" panose="04020705040A02060702" pitchFamily="82" charset="0"/>
      <p:regular r:id="rId17"/>
    </p:embeddedFont>
    <p:embeddedFont>
      <p:font typeface="Batang" panose="02030600000101010101" pitchFamily="18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SWMLFN+BellMT" panose="020B0604020202020204"/>
      <p:regular r:id="rId27"/>
    </p:embeddedFont>
    <p:embeddedFont>
      <p:font typeface="TNAKOW+BellMTBold" panose="020B0604020202020204"/>
      <p:regular r:id="rId28"/>
    </p:embeddedFont>
    <p:embeddedFont>
      <p:font typeface="Wingdings 3" panose="05040102010807070707" pitchFamily="18" charset="2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42" y="110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gnesh waran" userId="3964ccc7451a1568" providerId="LiveId" clId="{DE86EB03-22F7-4D4C-9307-0968D7F0E415}"/>
    <pc:docChg chg="undo custSel modSld">
      <pc:chgData name="vignesh waran" userId="3964ccc7451a1568" providerId="LiveId" clId="{DE86EB03-22F7-4D4C-9307-0968D7F0E415}" dt="2023-10-11T11:54:21.242" v="18" actId="14100"/>
      <pc:docMkLst>
        <pc:docMk/>
      </pc:docMkLst>
      <pc:sldChg chg="addSp modSp">
        <pc:chgData name="vignesh waran" userId="3964ccc7451a1568" providerId="LiveId" clId="{DE86EB03-22F7-4D4C-9307-0968D7F0E415}" dt="2023-10-11T08:06:54.670" v="0"/>
        <pc:sldMkLst>
          <pc:docMk/>
          <pc:sldMk cId="0" sldId="260"/>
        </pc:sldMkLst>
        <pc:picChg chg="add mod">
          <ac:chgData name="vignesh waran" userId="3964ccc7451a1568" providerId="LiveId" clId="{DE86EB03-22F7-4D4C-9307-0968D7F0E415}" dt="2023-10-11T08:06:54.670" v="0"/>
          <ac:picMkLst>
            <pc:docMk/>
            <pc:sldMk cId="0" sldId="260"/>
            <ac:picMk id="2" creationId="{90C1EA7D-2379-88F0-6882-F4280985B36A}"/>
          </ac:picMkLst>
        </pc:picChg>
      </pc:sldChg>
      <pc:sldChg chg="addSp modSp">
        <pc:chgData name="vignesh waran" userId="3964ccc7451a1568" providerId="LiveId" clId="{DE86EB03-22F7-4D4C-9307-0968D7F0E415}" dt="2023-10-11T08:07:08.717" v="1"/>
        <pc:sldMkLst>
          <pc:docMk/>
          <pc:sldMk cId="0" sldId="261"/>
        </pc:sldMkLst>
        <pc:picChg chg="add mod">
          <ac:chgData name="vignesh waran" userId="3964ccc7451a1568" providerId="LiveId" clId="{DE86EB03-22F7-4D4C-9307-0968D7F0E415}" dt="2023-10-11T08:07:08.717" v="1"/>
          <ac:picMkLst>
            <pc:docMk/>
            <pc:sldMk cId="0" sldId="261"/>
            <ac:picMk id="2" creationId="{F0AA2CEF-45A2-C691-BF73-49989BC14EFF}"/>
          </ac:picMkLst>
        </pc:picChg>
      </pc:sldChg>
      <pc:sldChg chg="addSp modSp">
        <pc:chgData name="vignesh waran" userId="3964ccc7451a1568" providerId="LiveId" clId="{DE86EB03-22F7-4D4C-9307-0968D7F0E415}" dt="2023-10-11T08:07:19.168" v="2"/>
        <pc:sldMkLst>
          <pc:docMk/>
          <pc:sldMk cId="0" sldId="262"/>
        </pc:sldMkLst>
        <pc:picChg chg="add mod">
          <ac:chgData name="vignesh waran" userId="3964ccc7451a1568" providerId="LiveId" clId="{DE86EB03-22F7-4D4C-9307-0968D7F0E415}" dt="2023-10-11T08:07:19.168" v="2"/>
          <ac:picMkLst>
            <pc:docMk/>
            <pc:sldMk cId="0" sldId="262"/>
            <ac:picMk id="2" creationId="{650FF7F1-AD83-DC0B-3CBB-2E17E2F7A4B3}"/>
          </ac:picMkLst>
        </pc:picChg>
      </pc:sldChg>
      <pc:sldChg chg="addSp modSp">
        <pc:chgData name="vignesh waran" userId="3964ccc7451a1568" providerId="LiveId" clId="{DE86EB03-22F7-4D4C-9307-0968D7F0E415}" dt="2023-10-11T08:07:31.737" v="3"/>
        <pc:sldMkLst>
          <pc:docMk/>
          <pc:sldMk cId="0" sldId="263"/>
        </pc:sldMkLst>
        <pc:picChg chg="add mod">
          <ac:chgData name="vignesh waran" userId="3964ccc7451a1568" providerId="LiveId" clId="{DE86EB03-22F7-4D4C-9307-0968D7F0E415}" dt="2023-10-11T08:07:31.737" v="3"/>
          <ac:picMkLst>
            <pc:docMk/>
            <pc:sldMk cId="0" sldId="263"/>
            <ac:picMk id="2" creationId="{D9DF977A-C3A9-33AC-EBAA-2B863D0A31A5}"/>
          </ac:picMkLst>
        </pc:picChg>
      </pc:sldChg>
      <pc:sldChg chg="addSp modSp">
        <pc:chgData name="vignesh waran" userId="3964ccc7451a1568" providerId="LiveId" clId="{DE86EB03-22F7-4D4C-9307-0968D7F0E415}" dt="2023-10-11T08:07:40.617" v="4"/>
        <pc:sldMkLst>
          <pc:docMk/>
          <pc:sldMk cId="0" sldId="264"/>
        </pc:sldMkLst>
        <pc:picChg chg="add mod">
          <ac:chgData name="vignesh waran" userId="3964ccc7451a1568" providerId="LiveId" clId="{DE86EB03-22F7-4D4C-9307-0968D7F0E415}" dt="2023-10-11T08:07:40.617" v="4"/>
          <ac:picMkLst>
            <pc:docMk/>
            <pc:sldMk cId="0" sldId="264"/>
            <ac:picMk id="2" creationId="{B81B3B74-2ABA-DA4C-8DC6-9995BD086BF7}"/>
          </ac:picMkLst>
        </pc:picChg>
      </pc:sldChg>
      <pc:sldChg chg="addSp modSp">
        <pc:chgData name="vignesh waran" userId="3964ccc7451a1568" providerId="LiveId" clId="{DE86EB03-22F7-4D4C-9307-0968D7F0E415}" dt="2023-10-11T08:08:00.392" v="5"/>
        <pc:sldMkLst>
          <pc:docMk/>
          <pc:sldMk cId="0" sldId="265"/>
        </pc:sldMkLst>
        <pc:picChg chg="add mod">
          <ac:chgData name="vignesh waran" userId="3964ccc7451a1568" providerId="LiveId" clId="{DE86EB03-22F7-4D4C-9307-0968D7F0E415}" dt="2023-10-11T08:08:00.392" v="5"/>
          <ac:picMkLst>
            <pc:docMk/>
            <pc:sldMk cId="0" sldId="265"/>
            <ac:picMk id="2" creationId="{2B69B9FD-8228-43E0-EE54-B3CA864D312C}"/>
          </ac:picMkLst>
        </pc:picChg>
      </pc:sldChg>
      <pc:sldChg chg="modSp mod">
        <pc:chgData name="vignesh waran" userId="3964ccc7451a1568" providerId="LiveId" clId="{DE86EB03-22F7-4D4C-9307-0968D7F0E415}" dt="2023-10-11T11:53:21.573" v="7" actId="1076"/>
        <pc:sldMkLst>
          <pc:docMk/>
          <pc:sldMk cId="0" sldId="268"/>
        </pc:sldMkLst>
        <pc:spChg chg="mod">
          <ac:chgData name="vignesh waran" userId="3964ccc7451a1568" providerId="LiveId" clId="{DE86EB03-22F7-4D4C-9307-0968D7F0E415}" dt="2023-10-11T11:53:21.573" v="7" actId="1076"/>
          <ac:spMkLst>
            <pc:docMk/>
            <pc:sldMk cId="0" sldId="268"/>
            <ac:spMk id="2" creationId="{00000000-0000-0000-0000-000000000000}"/>
          </ac:spMkLst>
        </pc:spChg>
      </pc:sldChg>
      <pc:sldChg chg="addSp delSp modSp mod">
        <pc:chgData name="vignesh waran" userId="3964ccc7451a1568" providerId="LiveId" clId="{DE86EB03-22F7-4D4C-9307-0968D7F0E415}" dt="2023-10-11T11:54:21.242" v="18" actId="14100"/>
        <pc:sldMkLst>
          <pc:docMk/>
          <pc:sldMk cId="0" sldId="269"/>
        </pc:sldMkLst>
        <pc:spChg chg="del mod">
          <ac:chgData name="vignesh waran" userId="3964ccc7451a1568" providerId="LiveId" clId="{DE86EB03-22F7-4D4C-9307-0968D7F0E415}" dt="2023-10-11T11:53:34.349" v="9" actId="478"/>
          <ac:spMkLst>
            <pc:docMk/>
            <pc:sldMk cId="0" sldId="269"/>
            <ac:spMk id="2" creationId="{00000000-0000-0000-0000-000000000000}"/>
          </ac:spMkLst>
        </pc:spChg>
        <pc:picChg chg="add mod">
          <ac:chgData name="vignesh waran" userId="3964ccc7451a1568" providerId="LiveId" clId="{DE86EB03-22F7-4D4C-9307-0968D7F0E415}" dt="2023-10-11T11:54:21.242" v="18" actId="14100"/>
          <ac:picMkLst>
            <pc:docMk/>
            <pc:sldMk cId="0" sldId="269"/>
            <ac:picMk id="4" creationId="{364462D0-62C0-26F7-3774-124000BEBD2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387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162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303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2492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854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135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533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22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398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6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111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5538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61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0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82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5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3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776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7810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52637" y="1957944"/>
            <a:ext cx="8079749" cy="1975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76487" marR="0">
              <a:lnSpc>
                <a:spcPts val="7337"/>
              </a:lnSpc>
              <a:spcBef>
                <a:spcPts val="0"/>
              </a:spcBef>
              <a:spcAft>
                <a:spcPts val="0"/>
              </a:spcAft>
            </a:pPr>
            <a:r>
              <a:rPr sz="6600" dirty="0">
                <a:solidFill>
                  <a:srgbClr val="FFFFFF"/>
                </a:solidFill>
                <a:latin typeface="Algerian"/>
                <a:cs typeface="Algerian"/>
              </a:rPr>
              <a:t>CREATE</a:t>
            </a:r>
          </a:p>
          <a:p>
            <a:pPr marL="0" marR="0">
              <a:lnSpc>
                <a:spcPts val="7337"/>
              </a:lnSpc>
              <a:spcBef>
                <a:spcPts val="632"/>
              </a:spcBef>
              <a:spcAft>
                <a:spcPts val="0"/>
              </a:spcAft>
            </a:pPr>
            <a:r>
              <a:rPr sz="6600" dirty="0">
                <a:solidFill>
                  <a:srgbClr val="FFFFFF"/>
                </a:solidFill>
                <a:latin typeface="Algerian"/>
                <a:cs typeface="Algerian"/>
              </a:rPr>
              <a:t>CHATBOT IN 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74874" y="4981970"/>
            <a:ext cx="1817787" cy="1069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277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PRESENTED BY:</a:t>
            </a:r>
          </a:p>
          <a:p>
            <a:pPr marL="0" marR="0">
              <a:lnSpc>
                <a:spcPts val="1800"/>
              </a:lnSpc>
              <a:spcBef>
                <a:spcPts val="1360"/>
              </a:spcBef>
              <a:spcAft>
                <a:spcPts val="0"/>
              </a:spcAft>
            </a:pPr>
            <a:r>
              <a:rPr lang="en-GB" dirty="0">
                <a:solidFill>
                  <a:srgbClr val="FFFFFF"/>
                </a:solidFill>
                <a:latin typeface="Calibri"/>
                <a:cs typeface="Calibri"/>
              </a:rPr>
              <a:t>S.VIGNESHWARAN</a:t>
            </a:r>
            <a:endParaRPr sz="180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248592" marR="0">
              <a:lnSpc>
                <a:spcPts val="1800"/>
              </a:lnSpc>
              <a:spcBef>
                <a:spcPts val="131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9124211040</a:t>
            </a:r>
            <a:r>
              <a:rPr lang="en-GB" sz="1800" dirty="0">
                <a:solidFill>
                  <a:srgbClr val="FFFFFF"/>
                </a:solidFill>
                <a:latin typeface="Calibri"/>
                <a:cs typeface="Calibri"/>
              </a:rPr>
              <a:t>54</a:t>
            </a:r>
            <a:endParaRPr sz="18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2958" y="536915"/>
            <a:ext cx="4631406" cy="546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02"/>
              </a:lnSpc>
              <a:spcBef>
                <a:spcPts val="0"/>
              </a:spcBef>
              <a:spcAft>
                <a:spcPts val="0"/>
              </a:spcAft>
            </a:pPr>
            <a:r>
              <a:rPr sz="3600" b="1" dirty="0">
                <a:solidFill>
                  <a:srgbClr val="FFFFFF"/>
                </a:solidFill>
                <a:latin typeface="Algerian"/>
                <a:cs typeface="Algerian"/>
              </a:rPr>
              <a:t>enseMBle MeThods: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6907" y="1516646"/>
            <a:ext cx="10615993" cy="625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3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SWMLFN+BellMT"/>
                <a:cs typeface="SWMLFN+BellMT"/>
              </a:rPr>
              <a:t>Ensemble methods involve combining multiple models to improve the accuracy and robustness of the</a:t>
            </a:r>
          </a:p>
          <a:p>
            <a:pPr marL="0" marR="0">
              <a:lnSpc>
                <a:spcPts val="2223"/>
              </a:lnSpc>
              <a:spcBef>
                <a:spcPts val="176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SWMLFN+BellMT"/>
                <a:cs typeface="SWMLFN+BellMT"/>
              </a:rPr>
              <a:t>prediction system. This can be achieved through techniques such as bagging, boosting, and stacking.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6907" y="2254923"/>
            <a:ext cx="1139254" cy="3205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3"/>
              </a:lnSpc>
              <a:spcBef>
                <a:spcPts val="0"/>
              </a:spcBef>
              <a:spcAft>
                <a:spcPts val="0"/>
              </a:spcAft>
            </a:pPr>
            <a:r>
              <a:rPr sz="2000" b="1" u="sng" dirty="0">
                <a:solidFill>
                  <a:srgbClr val="FFFFFF"/>
                </a:solidFill>
                <a:latin typeface="TNAKOW+BellMTBold"/>
                <a:cs typeface="TNAKOW+BellMTBold"/>
              </a:rPr>
              <a:t>Bagging: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6907" y="2685046"/>
            <a:ext cx="10802239" cy="625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3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SWMLFN+BellMT"/>
                <a:cs typeface="SWMLFN+BellMT"/>
              </a:rPr>
              <a:t>Bagging involves creating multiple models using different subsets of the training data and aggregating</a:t>
            </a:r>
          </a:p>
          <a:p>
            <a:pPr marL="0" marR="0">
              <a:lnSpc>
                <a:spcPts val="2223"/>
              </a:lnSpc>
              <a:spcBef>
                <a:spcPts val="176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SWMLFN+BellMT"/>
                <a:cs typeface="SWMLFN+BellMT"/>
              </a:rPr>
              <a:t>their predictions. This can reduce overfitting and improve the accuracy and stability of the model.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6907" y="3423323"/>
            <a:ext cx="1210567" cy="3205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3"/>
              </a:lnSpc>
              <a:spcBef>
                <a:spcPts val="0"/>
              </a:spcBef>
              <a:spcAft>
                <a:spcPts val="0"/>
              </a:spcAft>
            </a:pPr>
            <a:r>
              <a:rPr sz="2000" b="1" u="sng" dirty="0">
                <a:solidFill>
                  <a:srgbClr val="FFFFFF"/>
                </a:solidFill>
                <a:latin typeface="TNAKOW+BellMTBold"/>
                <a:cs typeface="TNAKOW+BellMTBold"/>
              </a:rPr>
              <a:t>Boosting: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6907" y="3853446"/>
            <a:ext cx="11299254" cy="930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3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SWMLFN+BellMT"/>
                <a:cs typeface="SWMLFN+BellMT"/>
              </a:rPr>
              <a:t>Boosting involves creating a series of models that are trained sequentially, with each subsequent model</a:t>
            </a:r>
          </a:p>
          <a:p>
            <a:pPr marL="0" marR="0">
              <a:lnSpc>
                <a:spcPts val="2223"/>
              </a:lnSpc>
              <a:spcBef>
                <a:spcPts val="176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SWMLFN+BellMT"/>
                <a:cs typeface="SWMLFN+BellMT"/>
              </a:rPr>
              <a:t>focusing on the samples that were misclassified by the previous model. This can improve the accuracy of the</a:t>
            </a:r>
          </a:p>
          <a:p>
            <a:pPr marL="0" marR="0">
              <a:lnSpc>
                <a:spcPts val="2223"/>
              </a:lnSpc>
              <a:spcBef>
                <a:spcPts val="176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SWMLFN+BellMT"/>
                <a:cs typeface="SWMLFN+BellMT"/>
              </a:rPr>
              <a:t>model by focusing on the difficult samples.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26907" y="4896523"/>
            <a:ext cx="1186879" cy="3205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3"/>
              </a:lnSpc>
              <a:spcBef>
                <a:spcPts val="0"/>
              </a:spcBef>
              <a:spcAft>
                <a:spcPts val="0"/>
              </a:spcAft>
            </a:pPr>
            <a:r>
              <a:rPr sz="2000" b="1" u="sng" dirty="0">
                <a:solidFill>
                  <a:srgbClr val="FFFFFF"/>
                </a:solidFill>
                <a:latin typeface="TNAKOW+BellMTBold"/>
                <a:cs typeface="TNAKOW+BellMTBold"/>
              </a:rPr>
              <a:t>Stacking: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26907" y="5326646"/>
            <a:ext cx="11329413" cy="930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3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SWMLFN+BellMT"/>
                <a:cs typeface="SWMLFN+BellMT"/>
              </a:rPr>
              <a:t>Stacking involves combining the predictions of multiple models using a meta-model. The meta-model learns</a:t>
            </a:r>
          </a:p>
          <a:p>
            <a:pPr marL="0" marR="0">
              <a:lnSpc>
                <a:spcPts val="2223"/>
              </a:lnSpc>
              <a:spcBef>
                <a:spcPts val="176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SWMLFN+BellMT"/>
                <a:cs typeface="SWMLFN+BellMT"/>
              </a:rPr>
              <a:t>from the predictions of the base models and can improve the accuracy and robustness of the prediction</a:t>
            </a:r>
          </a:p>
          <a:p>
            <a:pPr marL="0" marR="0">
              <a:lnSpc>
                <a:spcPts val="2223"/>
              </a:lnSpc>
              <a:spcBef>
                <a:spcPts val="176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SWMLFN+BellMT"/>
                <a:cs typeface="SWMLFN+BellMT"/>
              </a:rPr>
              <a:t>system.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179" y="469556"/>
            <a:ext cx="7298253" cy="546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02"/>
              </a:lnSpc>
              <a:spcBef>
                <a:spcPts val="0"/>
              </a:spcBef>
              <a:spcAft>
                <a:spcPts val="0"/>
              </a:spcAft>
            </a:pPr>
            <a:r>
              <a:rPr sz="3600" b="1" dirty="0">
                <a:solidFill>
                  <a:srgbClr val="FFFFFF"/>
                </a:solidFill>
                <a:latin typeface="Algerian"/>
                <a:cs typeface="Algerian"/>
              </a:rPr>
              <a:t>deeP learninG archiTecTures: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0372" y="1476204"/>
            <a:ext cx="5100223" cy="313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4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Convolutional</a:t>
            </a:r>
            <a:r>
              <a:rPr sz="2200" spc="33" dirty="0">
                <a:solidFill>
                  <a:srgbClr val="FFFFFF"/>
                </a:solidFill>
                <a:latin typeface="TNAKOW+BellMTBold"/>
                <a:cs typeface="TNAKOW+BellMTBold"/>
              </a:rPr>
              <a:t> </a:t>
            </a: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Neural</a:t>
            </a:r>
            <a:r>
              <a:rPr sz="2200" spc="33" dirty="0">
                <a:solidFill>
                  <a:srgbClr val="FFFFFF"/>
                </a:solidFill>
                <a:latin typeface="TNAKOW+BellMTBold"/>
                <a:cs typeface="TNAKOW+BellMTBold"/>
              </a:rPr>
              <a:t> </a:t>
            </a: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Networks</a:t>
            </a:r>
            <a:r>
              <a:rPr sz="2200" spc="32" dirty="0">
                <a:solidFill>
                  <a:srgbClr val="FFFFFF"/>
                </a:solidFill>
                <a:latin typeface="TNAKOW+BellMTBold"/>
                <a:cs typeface="TNAKOW+BellMTBold"/>
              </a:rPr>
              <a:t> </a:t>
            </a: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(CNNs):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0372" y="1936639"/>
            <a:ext cx="10856284" cy="6840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4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SWMLFN+BellMT"/>
                <a:cs typeface="SWMLFN+BellMT"/>
              </a:rPr>
              <a:t>CNNs are widely used in image and video recognition tasks. They consist of multiple layers of</a:t>
            </a:r>
          </a:p>
          <a:p>
            <a:pPr marL="0" marR="0">
              <a:lnSpc>
                <a:spcPts val="2445"/>
              </a:lnSpc>
              <a:spcBef>
                <a:spcPts val="244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SWMLFN+BellMT"/>
                <a:cs typeface="SWMLFN+BellMT"/>
              </a:rPr>
              <a:t>convolutional and pooling operations that extract features from the input data.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0372" y="2736044"/>
            <a:ext cx="4611553" cy="313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4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Recurrent</a:t>
            </a:r>
            <a:r>
              <a:rPr sz="2200" spc="33" dirty="0">
                <a:solidFill>
                  <a:srgbClr val="FFFFFF"/>
                </a:solidFill>
                <a:latin typeface="TNAKOW+BellMTBold"/>
                <a:cs typeface="TNAKOW+BellMTBold"/>
              </a:rPr>
              <a:t> </a:t>
            </a: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Neural</a:t>
            </a:r>
            <a:r>
              <a:rPr sz="2200" spc="33" dirty="0">
                <a:solidFill>
                  <a:srgbClr val="FFFFFF"/>
                </a:solidFill>
                <a:latin typeface="TNAKOW+BellMTBold"/>
                <a:cs typeface="TNAKOW+BellMTBold"/>
              </a:rPr>
              <a:t> </a:t>
            </a: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Networks</a:t>
            </a:r>
            <a:r>
              <a:rPr sz="2200" spc="32" dirty="0">
                <a:solidFill>
                  <a:srgbClr val="FFFFFF"/>
                </a:solidFill>
                <a:latin typeface="TNAKOW+BellMTBold"/>
                <a:cs typeface="TNAKOW+BellMTBold"/>
              </a:rPr>
              <a:t> </a:t>
            </a: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(RNNs):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0372" y="3196480"/>
            <a:ext cx="11019595" cy="6840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4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SWMLFN+BellMT"/>
                <a:cs typeface="SWMLFN+BellMT"/>
              </a:rPr>
              <a:t>RNNs are commonly used in natural language processing tasks. They have a feedback loop that</a:t>
            </a:r>
          </a:p>
          <a:p>
            <a:pPr marL="0" marR="0">
              <a:lnSpc>
                <a:spcPts val="2445"/>
              </a:lnSpc>
              <a:spcBef>
                <a:spcPts val="244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SWMLFN+BellMT"/>
                <a:cs typeface="SWMLFN+BellMT"/>
              </a:rPr>
              <a:t>allows them to process sequences of data, such as sentences or speech.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0372" y="3995884"/>
            <a:ext cx="5327655" cy="313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4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Generative</a:t>
            </a:r>
            <a:r>
              <a:rPr sz="2200" spc="33" dirty="0">
                <a:solidFill>
                  <a:srgbClr val="FFFFFF"/>
                </a:solidFill>
                <a:latin typeface="TNAKOW+BellMTBold"/>
                <a:cs typeface="TNAKOW+BellMTBold"/>
              </a:rPr>
              <a:t> </a:t>
            </a: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Adversarial</a:t>
            </a:r>
            <a:r>
              <a:rPr sz="2200" spc="33" dirty="0">
                <a:solidFill>
                  <a:srgbClr val="FFFFFF"/>
                </a:solidFill>
                <a:latin typeface="TNAKOW+BellMTBold"/>
                <a:cs typeface="TNAKOW+BellMTBold"/>
              </a:rPr>
              <a:t> </a:t>
            </a: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Networks</a:t>
            </a:r>
            <a:r>
              <a:rPr sz="2200" spc="32" dirty="0">
                <a:solidFill>
                  <a:srgbClr val="FFFFFF"/>
                </a:solidFill>
                <a:latin typeface="TNAKOW+BellMTBold"/>
                <a:cs typeface="TNAKOW+BellMTBold"/>
              </a:rPr>
              <a:t> </a:t>
            </a:r>
            <a:r>
              <a:rPr sz="2200" dirty="0">
                <a:solidFill>
                  <a:srgbClr val="FFFFFF"/>
                </a:solidFill>
                <a:latin typeface="TNAKOW+BellMTBold"/>
                <a:cs typeface="TNAKOW+BellMTBold"/>
              </a:rPr>
              <a:t>(GANs):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0372" y="4456320"/>
            <a:ext cx="10665524" cy="1019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4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SWMLFN+BellMT"/>
                <a:cs typeface="SWMLFN+BellMT"/>
              </a:rPr>
              <a:t>GANs are used for generating new data that is similar to the training data. They consist of a</a:t>
            </a:r>
          </a:p>
          <a:p>
            <a:pPr marL="0" marR="0">
              <a:lnSpc>
                <a:spcPts val="2445"/>
              </a:lnSpc>
              <a:spcBef>
                <a:spcPts val="244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SWMLFN+BellMT"/>
                <a:cs typeface="SWMLFN+BellMT"/>
              </a:rPr>
              <a:t>generator network that creates new samples and a discriminator network that evaluates the</a:t>
            </a:r>
          </a:p>
          <a:p>
            <a:pPr marL="0" marR="0">
              <a:lnSpc>
                <a:spcPts val="2445"/>
              </a:lnSpc>
              <a:spcBef>
                <a:spcPts val="194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SWMLFN+BellMT"/>
                <a:cs typeface="SWMLFN+BellMT"/>
              </a:rPr>
              <a:t>quality of the generated samples.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5238" y="407113"/>
            <a:ext cx="7852297" cy="489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57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FFFFFF"/>
                </a:solidFill>
                <a:latin typeface="Algerian"/>
                <a:cs typeface="Algerian"/>
              </a:rPr>
              <a:t>saMPle PyThon ProGraM oF chaTBoT: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75906" y="377275"/>
            <a:ext cx="1914450" cy="546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02"/>
              </a:lnSpc>
              <a:spcBef>
                <a:spcPts val="0"/>
              </a:spcBef>
              <a:spcAft>
                <a:spcPts val="0"/>
              </a:spcAft>
            </a:pPr>
            <a:r>
              <a:rPr sz="3600" b="1" dirty="0">
                <a:solidFill>
                  <a:srgbClr val="FFFFFF"/>
                </a:solidFill>
                <a:latin typeface="Algerian"/>
                <a:cs typeface="Algerian"/>
              </a:rPr>
              <a:t>ouTPuT: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462D0-62C0-26F7-3774-124000BEBD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2" r="48271" b="52941"/>
          <a:stretch>
            <a:fillRect/>
          </a:stretch>
        </p:blipFill>
        <p:spPr bwMode="auto">
          <a:xfrm>
            <a:off x="119336" y="1124744"/>
            <a:ext cx="11953328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07002" y="1861464"/>
            <a:ext cx="3011636" cy="564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447"/>
              </a:lnSpc>
              <a:spcBef>
                <a:spcPts val="0"/>
              </a:spcBef>
              <a:spcAft>
                <a:spcPts val="0"/>
              </a:spcAft>
            </a:pPr>
            <a:r>
              <a:rPr sz="4000" b="1" dirty="0">
                <a:solidFill>
                  <a:srgbClr val="FFFFFF"/>
                </a:solidFill>
                <a:latin typeface="Algerian"/>
                <a:cs typeface="Algerian"/>
              </a:rPr>
              <a:t>conclusion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3777" y="2586826"/>
            <a:ext cx="11413538" cy="2567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13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SWMLFN+BellMT"/>
                <a:cs typeface="SWMLFN+BellMT"/>
              </a:rPr>
              <a:t>In this phase, we explored innovative techniques such as ensemble methods,</a:t>
            </a:r>
          </a:p>
          <a:p>
            <a:pPr marL="0" marR="0">
              <a:lnSpc>
                <a:spcPts val="3113"/>
              </a:lnSpc>
              <a:spcBef>
                <a:spcPts val="296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SWMLFN+BellMT"/>
                <a:cs typeface="SWMLFN+BellMT"/>
              </a:rPr>
              <a:t>deep learning architectures, and pre-trained language models to improve the</a:t>
            </a:r>
          </a:p>
          <a:p>
            <a:pPr marL="0" marR="0">
              <a:lnSpc>
                <a:spcPts val="3113"/>
              </a:lnSpc>
              <a:spcBef>
                <a:spcPts val="246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SWMLFN+BellMT"/>
                <a:cs typeface="SWMLFN+BellMT"/>
              </a:rPr>
              <a:t>prediction system's accuracy and robustness. We also put our design into</a:t>
            </a:r>
          </a:p>
          <a:p>
            <a:pPr marL="0" marR="0">
              <a:lnSpc>
                <a:spcPts val="3113"/>
              </a:lnSpc>
              <a:spcBef>
                <a:spcPts val="296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SWMLFN+BellMT"/>
                <a:cs typeface="SWMLFN+BellMT"/>
              </a:rPr>
              <a:t>innovation by following a structured approach of problem statement, research</a:t>
            </a:r>
          </a:p>
          <a:p>
            <a:pPr marL="0" marR="0">
              <a:lnSpc>
                <a:spcPts val="3113"/>
              </a:lnSpc>
              <a:spcBef>
                <a:spcPts val="296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SWMLFN+BellMT"/>
                <a:cs typeface="SWMLFN+BellMT"/>
              </a:rPr>
              <a:t>and analysis, design and development, implementation and testing,</a:t>
            </a:r>
          </a:p>
          <a:p>
            <a:pPr marL="0" marR="0">
              <a:lnSpc>
                <a:spcPts val="3113"/>
              </a:lnSpc>
              <a:spcBef>
                <a:spcPts val="246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SWMLFN+BellMT"/>
                <a:cs typeface="SWMLFN+BellMT"/>
              </a:rPr>
              <a:t>documentation, and assessment.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05931" y="3106184"/>
            <a:ext cx="6327535" cy="679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36"/>
              </a:lnSpc>
              <a:spcBef>
                <a:spcPts val="0"/>
              </a:spcBef>
              <a:spcAft>
                <a:spcPts val="0"/>
              </a:spcAft>
            </a:pPr>
            <a:r>
              <a:rPr sz="4800" b="1" dirty="0">
                <a:solidFill>
                  <a:srgbClr val="FFFFFF"/>
                </a:solidFill>
                <a:latin typeface="Algerian"/>
                <a:cs typeface="Algerian"/>
              </a:rPr>
              <a:t>Phase2 :</a:t>
            </a:r>
            <a:r>
              <a:rPr sz="4800" b="1" spc="12" dirty="0">
                <a:solidFill>
                  <a:srgbClr val="FFFFFF"/>
                </a:solidFill>
                <a:latin typeface="Algerian"/>
                <a:cs typeface="Algerian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lgerian"/>
                <a:cs typeface="Algerian"/>
              </a:rPr>
              <a:t>innoVaTion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6713" y="518896"/>
            <a:ext cx="7485705" cy="546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02"/>
              </a:lnSpc>
              <a:spcBef>
                <a:spcPts val="0"/>
              </a:spcBef>
              <a:spcAft>
                <a:spcPts val="0"/>
              </a:spcAft>
            </a:pPr>
            <a:r>
              <a:rPr sz="3600" b="1" dirty="0">
                <a:solidFill>
                  <a:srgbClr val="FFFFFF"/>
                </a:solidFill>
                <a:latin typeface="Algerian"/>
                <a:cs typeface="Algerian"/>
              </a:rPr>
              <a:t>PuTTinG desiGn inTo innoVaTion: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44981" y="1965967"/>
            <a:ext cx="5157465" cy="2614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0"/>
              </a:lnSpc>
              <a:spcBef>
                <a:spcPts val="50"/>
              </a:spcBef>
              <a:spcAft>
                <a:spcPts val="0"/>
              </a:spcAft>
            </a:pPr>
            <a:r>
              <a:rPr sz="2850" b="1" dirty="0">
                <a:solidFill>
                  <a:srgbClr val="FFFFFF"/>
                </a:solidFill>
                <a:latin typeface="Aharoni"/>
                <a:cs typeface="Aharoni"/>
              </a:rPr>
              <a:t>1.</a:t>
            </a:r>
            <a:r>
              <a:rPr sz="2850" b="1" spc="98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2800" b="1" dirty="0">
                <a:solidFill>
                  <a:srgbClr val="FFFF00"/>
                </a:solidFill>
                <a:latin typeface="Aharoni"/>
                <a:cs typeface="Aharoni"/>
              </a:rPr>
              <a:t>Problem Statement</a:t>
            </a:r>
          </a:p>
          <a:p>
            <a:pPr marL="0" marR="0">
              <a:lnSpc>
                <a:spcPts val="2850"/>
              </a:lnSpc>
              <a:spcBef>
                <a:spcPts val="1510"/>
              </a:spcBef>
              <a:spcAft>
                <a:spcPts val="0"/>
              </a:spcAft>
            </a:pPr>
            <a:r>
              <a:rPr sz="2850" b="1" dirty="0">
                <a:solidFill>
                  <a:srgbClr val="FFFFFF"/>
                </a:solidFill>
                <a:latin typeface="Aharoni"/>
                <a:cs typeface="Aharoni"/>
              </a:rPr>
              <a:t>2.</a:t>
            </a:r>
            <a:r>
              <a:rPr sz="2850" b="1" spc="98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2800" b="1" dirty="0">
                <a:solidFill>
                  <a:srgbClr val="FFFF00"/>
                </a:solidFill>
                <a:latin typeface="Aharoni"/>
                <a:cs typeface="Aharoni"/>
              </a:rPr>
              <a:t>Research and Analysis</a:t>
            </a:r>
          </a:p>
          <a:p>
            <a:pPr marL="0" marR="0">
              <a:lnSpc>
                <a:spcPts val="2850"/>
              </a:lnSpc>
              <a:spcBef>
                <a:spcPts val="1560"/>
              </a:spcBef>
              <a:spcAft>
                <a:spcPts val="0"/>
              </a:spcAft>
            </a:pPr>
            <a:r>
              <a:rPr sz="2850" b="1" dirty="0">
                <a:solidFill>
                  <a:srgbClr val="FFFFFF"/>
                </a:solidFill>
                <a:latin typeface="Aharoni"/>
                <a:cs typeface="Aharoni"/>
              </a:rPr>
              <a:t>3.</a:t>
            </a:r>
            <a:r>
              <a:rPr sz="2850" b="1" spc="98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2800" b="1" dirty="0">
                <a:solidFill>
                  <a:srgbClr val="FFFF00"/>
                </a:solidFill>
                <a:latin typeface="Aharoni"/>
                <a:cs typeface="Aharoni"/>
              </a:rPr>
              <a:t>Design and Development</a:t>
            </a:r>
          </a:p>
          <a:p>
            <a:pPr marL="0" marR="0">
              <a:lnSpc>
                <a:spcPts val="2850"/>
              </a:lnSpc>
              <a:spcBef>
                <a:spcPts val="1510"/>
              </a:spcBef>
              <a:spcAft>
                <a:spcPts val="0"/>
              </a:spcAft>
            </a:pPr>
            <a:r>
              <a:rPr sz="2850" b="1" dirty="0">
                <a:solidFill>
                  <a:srgbClr val="FFFFFF"/>
                </a:solidFill>
                <a:latin typeface="Aharoni"/>
                <a:cs typeface="Aharoni"/>
              </a:rPr>
              <a:t>4.</a:t>
            </a:r>
            <a:r>
              <a:rPr sz="2850" b="1" spc="98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2800" b="1" dirty="0">
                <a:solidFill>
                  <a:srgbClr val="FFFF00"/>
                </a:solidFill>
                <a:latin typeface="Aharoni"/>
                <a:cs typeface="Aharoni"/>
              </a:rPr>
              <a:t>Implementation and Testing</a:t>
            </a:r>
          </a:p>
          <a:p>
            <a:pPr marL="0" marR="0">
              <a:lnSpc>
                <a:spcPts val="2850"/>
              </a:lnSpc>
              <a:spcBef>
                <a:spcPts val="1560"/>
              </a:spcBef>
              <a:spcAft>
                <a:spcPts val="0"/>
              </a:spcAft>
            </a:pPr>
            <a:r>
              <a:rPr sz="2850" b="1" dirty="0">
                <a:solidFill>
                  <a:srgbClr val="FFFFFF"/>
                </a:solidFill>
                <a:latin typeface="Aharoni"/>
                <a:cs typeface="Aharoni"/>
              </a:rPr>
              <a:t>5.</a:t>
            </a:r>
            <a:r>
              <a:rPr sz="2850" b="1" spc="98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2800" b="1" dirty="0">
                <a:solidFill>
                  <a:srgbClr val="FFFF00"/>
                </a:solidFill>
                <a:latin typeface="Aharoni"/>
                <a:cs typeface="Aharoni"/>
              </a:rPr>
              <a:t>Documentation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44981" y="4734567"/>
            <a:ext cx="2431751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50"/>
              </a:lnSpc>
              <a:spcBef>
                <a:spcPts val="0"/>
              </a:spcBef>
              <a:spcAft>
                <a:spcPts val="0"/>
              </a:spcAft>
            </a:pPr>
            <a:r>
              <a:rPr sz="2850" b="1" dirty="0">
                <a:solidFill>
                  <a:srgbClr val="FFFFFF"/>
                </a:solidFill>
                <a:latin typeface="Aharoni"/>
                <a:cs typeface="Aharoni"/>
              </a:rPr>
              <a:t>6.</a:t>
            </a:r>
            <a:r>
              <a:rPr sz="2850" b="1" spc="98" dirty="0">
                <a:solidFill>
                  <a:srgbClr val="FFFFFF"/>
                </a:solidFill>
                <a:latin typeface="Aharoni"/>
                <a:cs typeface="Aharoni"/>
              </a:rPr>
              <a:t> </a:t>
            </a:r>
            <a:r>
              <a:rPr sz="2800" b="1" dirty="0">
                <a:solidFill>
                  <a:srgbClr val="FFFF00"/>
                </a:solidFill>
                <a:latin typeface="Aharoni"/>
                <a:cs typeface="Aharoni"/>
              </a:rPr>
              <a:t>Assessment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4043" y="598058"/>
            <a:ext cx="3628944" cy="405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90"/>
              </a:lnSpc>
              <a:spcBef>
                <a:spcPts val="0"/>
              </a:spcBef>
              <a:spcAft>
                <a:spcPts val="0"/>
              </a:spcAft>
            </a:pPr>
            <a:r>
              <a:rPr sz="2600" b="1" u="sng" dirty="0">
                <a:solidFill>
                  <a:srgbClr val="FFFFFF"/>
                </a:solidFill>
                <a:latin typeface="Algerian"/>
                <a:cs typeface="Algerian"/>
              </a:rPr>
              <a:t>ProBleM sTaTeMenT: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4261" y="1953285"/>
            <a:ext cx="5450375" cy="303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In this phase, we will explore innovative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techniques such as ensemble methods and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deep learning architectures to improve the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prediction system's accuracy and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robustness. We will also consider using pre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-trained language models like GPT-3 to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enhance the quality of responses. Finally,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we will put our design into innovation to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solve the problem, and document the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complete steps taken for assessment.</a:t>
            </a:r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90C1EA7D-2379-88F0-6882-F4280985B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922421"/>
            <a:ext cx="4594860" cy="45948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3913" y="338481"/>
            <a:ext cx="4270192" cy="405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90"/>
              </a:lnSpc>
              <a:spcBef>
                <a:spcPts val="0"/>
              </a:spcBef>
              <a:spcAft>
                <a:spcPts val="0"/>
              </a:spcAft>
            </a:pPr>
            <a:r>
              <a:rPr sz="2600" b="1" u="sng" dirty="0">
                <a:solidFill>
                  <a:srgbClr val="FFFFFF"/>
                </a:solidFill>
                <a:latin typeface="Algerian"/>
                <a:cs typeface="Algerian"/>
              </a:rPr>
              <a:t>research and analysis: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0776" y="1159740"/>
            <a:ext cx="5063176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The first step in the design and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3392" y="1484784"/>
            <a:ext cx="6143296" cy="872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development phase is to conduct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thorough research and analysis to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determine the feasibility and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0776" y="2378940"/>
            <a:ext cx="378032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effectiveness of the proposed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0776" y="2683740"/>
            <a:ext cx="5127541" cy="303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innovations. We will review existing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literature and case studies on ensemble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methods, deep learning architectures,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and pre-trained language models to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understand their potential benefits and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limitations for our prediction system. We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will also analyze the data sets and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identify any potential biases or gaps in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the data that could impact the accuracy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and robustness of the system.</a:t>
            </a:r>
          </a:p>
        </p:txBody>
      </p:sp>
      <p:pic>
        <p:nvPicPr>
          <p:cNvPr id="2" name="Content Placeholder 14">
            <a:extLst>
              <a:ext uri="{FF2B5EF4-FFF2-40B4-BE49-F238E27FC236}">
                <a16:creationId xmlns:a16="http://schemas.microsoft.com/office/drawing/2014/main" id="{F0AA2CEF-45A2-C691-BF73-49989BC14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77" y="757180"/>
            <a:ext cx="4480567" cy="44805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8803" y="506802"/>
            <a:ext cx="4395008" cy="405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90"/>
              </a:lnSpc>
              <a:spcBef>
                <a:spcPts val="0"/>
              </a:spcBef>
              <a:spcAft>
                <a:spcPts val="0"/>
              </a:spcAft>
            </a:pPr>
            <a:r>
              <a:rPr sz="2600" b="1" u="sng" dirty="0">
                <a:solidFill>
                  <a:srgbClr val="FFFFFF"/>
                </a:solidFill>
                <a:latin typeface="Algerian"/>
                <a:cs typeface="Algerian"/>
              </a:rPr>
              <a:t>desiGn and deVeloPMenT: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8803" y="1796206"/>
            <a:ext cx="5385051" cy="334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Based on the research and analysis, we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will design and develop a new prediction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system that incorporates the advanced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techniques identified in the previous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phase. We will create a detailed plan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outlining the steps involved in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implementing the new system and ensure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that it aligns with our goals and objectives.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We will also establish benchmarks and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metrics to measure the effectiveness and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success of the new system.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650FF7F1-AD83-DC0B-3CBB-2E17E2F7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80" y="925501"/>
            <a:ext cx="4425632" cy="44256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8803" y="339162"/>
            <a:ext cx="5049794" cy="405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90"/>
              </a:lnSpc>
              <a:spcBef>
                <a:spcPts val="0"/>
              </a:spcBef>
              <a:spcAft>
                <a:spcPts val="0"/>
              </a:spcAft>
            </a:pPr>
            <a:r>
              <a:rPr sz="2600" b="1" u="sng" dirty="0">
                <a:solidFill>
                  <a:srgbClr val="FFFFFF"/>
                </a:solidFill>
                <a:latin typeface="Algerian"/>
                <a:cs typeface="Algerian"/>
              </a:rPr>
              <a:t>iMPleMenTaTion and TesTinG: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8803" y="1192157"/>
            <a:ext cx="5034069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Once the system has been designed and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developed, we will move on to the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8803" y="1801757"/>
            <a:ext cx="5527337" cy="394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implementation and testing phase. During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this phase, we will deploy the system in a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live environment and test its performance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under real-world conditions. We will also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conduct extensive testing to ensure that the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system is accurate, reliable, and robust.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This testing will involve using a variety of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data sets and performance metrics to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evaluate the system's performance and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identify areas for improvement. We will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work closely with the client to ensure that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the system meets their requirements and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expectations.</a:t>
            </a:r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D9DF977A-C3A9-33AC-EBAA-2B863D0A3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4" y="554884"/>
            <a:ext cx="5181600" cy="518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3064" y="297581"/>
            <a:ext cx="2821086" cy="405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90"/>
              </a:lnSpc>
              <a:spcBef>
                <a:spcPts val="0"/>
              </a:spcBef>
              <a:spcAft>
                <a:spcPts val="0"/>
              </a:spcAft>
            </a:pPr>
            <a:r>
              <a:rPr sz="2600" b="1" u="sng" dirty="0">
                <a:solidFill>
                  <a:srgbClr val="FFFFFF"/>
                </a:solidFill>
                <a:latin typeface="Algerian"/>
                <a:cs typeface="Algerian"/>
              </a:rPr>
              <a:t>docuMenTaTion: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6443" y="1029127"/>
            <a:ext cx="3796536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In this phase, we will create 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6443" y="1333927"/>
            <a:ext cx="5431537" cy="901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comprehensive document outlining the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complete steps taken to put our design into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innovation and solve the problem.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6443" y="2375327"/>
            <a:ext cx="5183884" cy="901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This documentation will include detailed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descriptions of the system's components,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algorithms, and performance metrics.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6443" y="3416727"/>
            <a:ext cx="5421927" cy="2120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We will also provide user manuals and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technical documentation to help the client</a:t>
            </a:r>
          </a:p>
          <a:p>
            <a:pPr marL="0" marR="0">
              <a:lnSpc>
                <a:spcPts val="2000"/>
              </a:lnSpc>
              <a:spcBef>
                <a:spcPts val="399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understand how to use and maintain the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system. This documentation will be critical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for future maintenance and upgrades to the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system. This document will be shared for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assessment.</a:t>
            </a:r>
          </a:p>
        </p:txBody>
      </p:sp>
      <p:pic>
        <p:nvPicPr>
          <p:cNvPr id="2" name="Content Placeholder 9">
            <a:extLst>
              <a:ext uri="{FF2B5EF4-FFF2-40B4-BE49-F238E27FC236}">
                <a16:creationId xmlns:a16="http://schemas.microsoft.com/office/drawing/2014/main" id="{B81B3B74-2ABA-DA4C-8DC6-9995BD086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60" y="929640"/>
            <a:ext cx="4488182" cy="44881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643" y="202002"/>
            <a:ext cx="2264357" cy="405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90"/>
              </a:lnSpc>
              <a:spcBef>
                <a:spcPts val="0"/>
              </a:spcBef>
              <a:spcAft>
                <a:spcPts val="0"/>
              </a:spcAft>
            </a:pPr>
            <a:r>
              <a:rPr sz="2600" b="1" u="sng" dirty="0">
                <a:solidFill>
                  <a:srgbClr val="FFFFFF"/>
                </a:solidFill>
                <a:latin typeface="Algerian"/>
                <a:cs typeface="Algerian"/>
              </a:rPr>
              <a:t>assessMenT: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6443" y="940227"/>
            <a:ext cx="5625647" cy="212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After completing the implementation and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testing phase, we will create a detailed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document outlining the complete steps taken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to put our design into innovation and solve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the problem. This document will include a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summary of the problem statement, research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and analysis conducted, design and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6443" y="3073827"/>
            <a:ext cx="5256101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development process, and implementation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and testing results.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6443" y="3810426"/>
            <a:ext cx="5298829" cy="181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The document will also include an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assessment of the effectiveness of our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solution, including any limitations or areas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for improvement. We will present this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document to the stakeholders for their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Batang"/>
                <a:cs typeface="Batang"/>
              </a:rPr>
              <a:t>review and feedback.</a:t>
            </a:r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2B69B9FD-8228-43E0-EE54-B3CA864D3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777240"/>
            <a:ext cx="4829492" cy="48294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</TotalTime>
  <Words>912</Words>
  <Application>Microsoft Office PowerPoint</Application>
  <PresentationFormat>Widescreen</PresentationFormat>
  <Paragraphs>133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Wingdings 3</vt:lpstr>
      <vt:lpstr>Aharoni</vt:lpstr>
      <vt:lpstr>Century Gothic</vt:lpstr>
      <vt:lpstr>TNAKOW+BellMTBold</vt:lpstr>
      <vt:lpstr>SWMLFN+BellMT</vt:lpstr>
      <vt:lpstr>Algerian</vt:lpstr>
      <vt:lpstr>Batang</vt:lpstr>
      <vt:lpstr>Calibri</vt:lpstr>
      <vt:lpstr>Arial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Rithik</dc:creator>
  <cp:lastModifiedBy>vignesh waran</cp:lastModifiedBy>
  <cp:revision>3</cp:revision>
  <dcterms:modified xsi:type="dcterms:W3CDTF">2023-10-11T11:55:00Z</dcterms:modified>
</cp:coreProperties>
</file>